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9" r:id="rId8"/>
    <p:sldId id="268" r:id="rId9"/>
    <p:sldId id="276" r:id="rId10"/>
  </p:sldIdLst>
  <p:sldSz cx="9144000" cy="5143500" type="screen16x9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9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11" autoAdjust="0"/>
  </p:normalViewPr>
  <p:slideViewPr>
    <p:cSldViewPr showGuides="1">
      <p:cViewPr>
        <p:scale>
          <a:sx n="150" d="100"/>
          <a:sy n="150" d="100"/>
        </p:scale>
        <p:origin x="-2356" y="-11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27/02/2020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780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27/02/2020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154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27/02/2020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457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27/02/2020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512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27/02/2020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796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27/02/2020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7851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27/02/2020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9692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27/02/2020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3058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27/02/2020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83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27/02/2020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545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3D7C-06E5-428B-8898-5EFD75A3E731}" type="datetimeFigureOut">
              <a:rPr lang="pt-PT" smtClean="0"/>
              <a:t>27/02/2020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080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83D7C-06E5-428B-8898-5EFD75A3E731}" type="datetimeFigureOut">
              <a:rPr lang="pt-PT" smtClean="0"/>
              <a:t>27/02/2020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D0658-F507-4BFD-9672-4E610E49B09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006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38" y="339502"/>
            <a:ext cx="3364730" cy="254731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937" y="3200844"/>
            <a:ext cx="1048706" cy="33900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295636" y="3885024"/>
            <a:ext cx="65527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500" dirty="0">
                <a:solidFill>
                  <a:srgbClr val="F69483"/>
                </a:solidFill>
                <a:latin typeface="Melon Slices" pitchFamily="50" charset="0"/>
              </a:rPr>
              <a:t>Tráfico de Órgãos</a:t>
            </a:r>
          </a:p>
        </p:txBody>
      </p:sp>
    </p:spTree>
    <p:extLst>
      <p:ext uri="{BB962C8B-B14F-4D97-AF65-F5344CB8AC3E}">
        <p14:creationId xmlns:p14="http://schemas.microsoft.com/office/powerpoint/2010/main" val="106971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trabalhos\convida\2-Dignidade Humana e Direitos Humanos\balão-texto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9503"/>
            <a:ext cx="5044324" cy="258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trabalhos\convida\2-Dignidade Humana e Direitos Humanos\boneco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30750"/>
            <a:ext cx="4120616" cy="400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    </a:t>
            </a:r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Tráfico de Órgãos</a:t>
            </a:r>
          </a:p>
        </p:txBody>
      </p:sp>
      <p:pic>
        <p:nvPicPr>
          <p:cNvPr id="1027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2" y="4653532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644008" y="632758"/>
            <a:ext cx="3744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O </a:t>
            </a:r>
            <a:r>
              <a:rPr lang="pt-PT" sz="3000" b="1" dirty="0">
                <a:latin typeface="Arial Black" panose="020B0A04020102020204" pitchFamily="34" charset="0"/>
                <a:cs typeface="Arial" panose="020B0604020202020204" pitchFamily="34" charset="0"/>
              </a:rPr>
              <a:t>corpo humano e as suas </a:t>
            </a:r>
            <a:r>
              <a:rPr lang="pt-PT" sz="3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partes </a:t>
            </a:r>
            <a:r>
              <a:rPr lang="pt-PT" sz="3000" b="1" dirty="0">
                <a:latin typeface="Arial Black" panose="020B0A04020102020204" pitchFamily="34" charset="0"/>
                <a:cs typeface="Arial" panose="020B0604020202020204" pitchFamily="34" charset="0"/>
              </a:rPr>
              <a:t>devem ser </a:t>
            </a:r>
            <a:r>
              <a:rPr lang="pt-PT" sz="30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objeto</a:t>
            </a:r>
            <a:r>
              <a:rPr lang="pt-PT" sz="3000" b="1" dirty="0">
                <a:latin typeface="Arial Black" panose="020B0A04020102020204" pitchFamily="34" charset="0"/>
                <a:cs typeface="Arial" panose="020B0604020202020204" pitchFamily="34" charset="0"/>
              </a:rPr>
              <a:t> de lucro?</a:t>
            </a:r>
          </a:p>
        </p:txBody>
      </p:sp>
      <p:pic>
        <p:nvPicPr>
          <p:cNvPr id="9" name="Picture 6" descr="C:\trabalhos\convida\2-Dignidade Humana e Direitos Humanos\balão azu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832"/>
            <a:ext cx="1080120" cy="32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5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áfico de órgãos. A Disney alert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483518"/>
            <a:ext cx="4266074" cy="309634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0807" y="51470"/>
            <a:ext cx="6219970" cy="451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      </a:t>
            </a:r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Tráfico de Órgãos</a:t>
            </a:r>
          </a:p>
        </p:txBody>
      </p:sp>
      <p:pic>
        <p:nvPicPr>
          <p:cNvPr id="9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2" y="4653532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03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8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1998" y="195486"/>
            <a:ext cx="588767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trabalhos\convida\2-Dignidade Humana e Direitos Humanos\boneco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6" y="408528"/>
            <a:ext cx="3000052" cy="45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865653" y="666244"/>
            <a:ext cx="4752528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PT" sz="2400" dirty="0">
                <a:latin typeface="Arial Black" panose="020B0A04020102020204" pitchFamily="34" charset="0"/>
              </a:rPr>
              <a:t>Tráfico de </a:t>
            </a:r>
            <a:r>
              <a:rPr lang="pt-PT" sz="2400" dirty="0" smtClean="0">
                <a:latin typeface="Arial Black" panose="020B0A04020102020204" pitchFamily="34" charset="0"/>
              </a:rPr>
              <a:t>Órgãos</a:t>
            </a:r>
          </a:p>
          <a:p>
            <a:pPr algn="ctr">
              <a:lnSpc>
                <a:spcPts val="2200"/>
              </a:lnSpc>
            </a:pP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O corpo humano e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as suas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partes não devem ser, como tal,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fonte de lucro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Artigo 21 do Convenção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Oviedo) ou vantagens comparáveis para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doador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ou um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terceiro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participante no </a:t>
            </a:r>
            <a:b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processo de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transplante.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entanto, alguns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compensação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é tolerada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P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      </a:t>
            </a:r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Tráfico de Órgãos</a:t>
            </a:r>
          </a:p>
        </p:txBody>
      </p:sp>
      <p:pic>
        <p:nvPicPr>
          <p:cNvPr id="11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2" y="4653532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851920" y="1419622"/>
            <a:ext cx="4752528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Da mesma forma, é proibido anunciar transplante de órgãos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tecidos, no </a:t>
            </a:r>
            <a:r>
              <a:rPr lang="pt-PT" sz="2200" dirty="0" err="1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 de obter lucro ou benefício (anúncio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pessoal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na Internet).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865653" y="1512629"/>
            <a:ext cx="4752528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Na maioria dos países,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transplantes envolvendo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pagamento de doadores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ilegal.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923928" y="929017"/>
            <a:ext cx="4752528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A existência de uma remuneração induz um risco de tráfico de órgãos: um doador pobre fornecendo um órgão para um </a:t>
            </a:r>
            <a:r>
              <a:rPr lang="pt-PT" sz="2200" dirty="0" err="1">
                <a:latin typeface="Arial" panose="020B0604020202020204" pitchFamily="34" charset="0"/>
                <a:cs typeface="Arial" panose="020B0604020202020204" pitchFamily="34" charset="0"/>
              </a:rPr>
              <a:t>recetor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 rico.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Tráfico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importante desse tipo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foi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observado e continua a crescer. Ações estão sendo  realizadas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lutar contra essas práticas.</a:t>
            </a:r>
          </a:p>
        </p:txBody>
      </p:sp>
    </p:spTree>
    <p:extLst>
      <p:ext uri="{BB962C8B-B14F-4D97-AF65-F5344CB8AC3E}">
        <p14:creationId xmlns:p14="http://schemas.microsoft.com/office/powerpoint/2010/main" val="230904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/>
      <p:bldP spid="12" grpId="1"/>
      <p:bldP spid="13" grpId="0"/>
      <p:bldP spid="13" grpId="1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465998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F69483"/>
                </a:solidFill>
                <a:latin typeface="Melon Slices" pitchFamily="50" charset="0"/>
              </a:rPr>
              <a:t>2        Dignidade Humana e Direitos Humanos</a:t>
            </a:r>
            <a:endParaRPr lang="pt-PT" dirty="0">
              <a:solidFill>
                <a:srgbClr val="F69483"/>
              </a:solidFill>
              <a:latin typeface="Melon Slices" pitchFamily="50" charset="0"/>
            </a:endParaRPr>
          </a:p>
        </p:txBody>
      </p:sp>
      <p:pic>
        <p:nvPicPr>
          <p:cNvPr id="4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55" y="4756318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23478"/>
            <a:ext cx="3950403" cy="584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      </a:t>
            </a:r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Tráfico de Órgãos</a:t>
            </a:r>
          </a:p>
        </p:txBody>
      </p:sp>
      <p:pic>
        <p:nvPicPr>
          <p:cNvPr id="14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2" y="4653532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33" y="71302"/>
            <a:ext cx="4464495" cy="40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7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4225" y="699542"/>
            <a:ext cx="5199796" cy="32403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C:\trabalhos\convida\2-Dignidade Humana e Direitos Humanos\balão-texto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46" y="195486"/>
            <a:ext cx="5906328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95" y="51470"/>
            <a:ext cx="4027996" cy="59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779912" y="1190468"/>
            <a:ext cx="4896544" cy="949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PT" sz="2400" dirty="0" smtClean="0">
                <a:latin typeface="Arial Black" panose="020B0A04020102020204" pitchFamily="34" charset="0"/>
              </a:rPr>
              <a:t>Quais </a:t>
            </a:r>
            <a:r>
              <a:rPr lang="pt-PT" sz="2400" dirty="0">
                <a:latin typeface="Arial Black" panose="020B0A04020102020204" pitchFamily="34" charset="0"/>
              </a:rPr>
              <a:t>os órgãos </a:t>
            </a:r>
            <a:r>
              <a:rPr lang="pt-PT" sz="2400" dirty="0" smtClean="0">
                <a:latin typeface="Arial Black" panose="020B0A04020102020204" pitchFamily="34" charset="0"/>
              </a:rPr>
              <a:t/>
            </a:r>
            <a:br>
              <a:rPr lang="pt-PT" sz="2400" dirty="0" smtClean="0">
                <a:latin typeface="Arial Black" panose="020B0A04020102020204" pitchFamily="34" charset="0"/>
              </a:rPr>
            </a:br>
            <a:r>
              <a:rPr lang="pt-PT" sz="2400" dirty="0" smtClean="0">
                <a:latin typeface="Arial Black" panose="020B0A04020102020204" pitchFamily="34" charset="0"/>
              </a:rPr>
              <a:t>que podem </a:t>
            </a:r>
            <a:r>
              <a:rPr lang="pt-PT" sz="2400" dirty="0">
                <a:latin typeface="Arial Black" panose="020B0A04020102020204" pitchFamily="34" charset="0"/>
              </a:rPr>
              <a:t>ser transplantados?</a:t>
            </a:r>
          </a:p>
        </p:txBody>
      </p:sp>
      <p:pic>
        <p:nvPicPr>
          <p:cNvPr id="2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      </a:t>
            </a:r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Tráfico de Órgãos</a:t>
            </a:r>
          </a:p>
        </p:txBody>
      </p:sp>
      <p:pic>
        <p:nvPicPr>
          <p:cNvPr id="11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2" y="4653532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91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trabalhos\convida\2-Dignidade Humana e Direitos Humanos\balão-texto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703" y="267494"/>
            <a:ext cx="697277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1887">
            <a:off x="-1262715" y="-80643"/>
            <a:ext cx="4565185" cy="559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79512" y="465998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F69483"/>
                </a:solidFill>
                <a:latin typeface="Melon Slices" pitchFamily="50" charset="0"/>
              </a:rPr>
              <a:t>2        Dignidade Humana e Direitos Humanos</a:t>
            </a:r>
            <a:endParaRPr lang="pt-PT" dirty="0">
              <a:solidFill>
                <a:srgbClr val="F69483"/>
              </a:solidFill>
              <a:latin typeface="Melon Slices" pitchFamily="50" charset="0"/>
            </a:endParaRPr>
          </a:p>
        </p:txBody>
      </p:sp>
      <p:pic>
        <p:nvPicPr>
          <p:cNvPr id="10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55" y="4756318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2987824" y="1857958"/>
            <a:ext cx="5491999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PT" sz="2400" dirty="0" smtClean="0">
                <a:latin typeface="Arial Black" panose="020B0A04020102020204" pitchFamily="34" charset="0"/>
              </a:rPr>
              <a:t>Síntese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     </a:t>
            </a:r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Tráfico de Órgãos</a:t>
            </a:r>
          </a:p>
        </p:txBody>
      </p:sp>
      <p:pic>
        <p:nvPicPr>
          <p:cNvPr id="18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4906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3112449" y="1347614"/>
            <a:ext cx="5275975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pt-PT" sz="2400" dirty="0">
                <a:latin typeface="Arial Black" panose="020B0A04020102020204" pitchFamily="34" charset="0"/>
              </a:rPr>
              <a:t>Para que possa ocorrer </a:t>
            </a:r>
            <a:r>
              <a:rPr lang="pt-PT" sz="2400" dirty="0" smtClean="0">
                <a:latin typeface="Arial Black" panose="020B0A04020102020204" pitchFamily="34" charset="0"/>
              </a:rPr>
              <a:t/>
            </a:r>
            <a:br>
              <a:rPr lang="pt-PT" sz="2400" dirty="0" smtClean="0">
                <a:latin typeface="Arial Black" panose="020B0A04020102020204" pitchFamily="34" charset="0"/>
              </a:rPr>
            </a:br>
            <a:r>
              <a:rPr lang="pt-PT" sz="2400" dirty="0" smtClean="0">
                <a:latin typeface="Arial Black" panose="020B0A04020102020204" pitchFamily="34" charset="0"/>
              </a:rPr>
              <a:t>um </a:t>
            </a:r>
            <a:r>
              <a:rPr lang="pt-PT" sz="2400" dirty="0">
                <a:latin typeface="Arial Black" panose="020B0A04020102020204" pitchFamily="34" charset="0"/>
              </a:rPr>
              <a:t>transplantação </a:t>
            </a:r>
            <a:r>
              <a:rPr lang="pt-PT" sz="2400" dirty="0" smtClean="0">
                <a:latin typeface="Arial Black" panose="020B0A04020102020204" pitchFamily="34" charset="0"/>
              </a:rPr>
              <a:t/>
            </a:r>
            <a:br>
              <a:rPr lang="pt-PT" sz="2400" dirty="0" smtClean="0">
                <a:latin typeface="Arial Black" panose="020B0A04020102020204" pitchFamily="34" charset="0"/>
              </a:rPr>
            </a:br>
            <a:r>
              <a:rPr lang="pt-PT" sz="2400" dirty="0" smtClean="0">
                <a:latin typeface="Arial Black" panose="020B0A04020102020204" pitchFamily="34" charset="0"/>
              </a:rPr>
              <a:t>existem </a:t>
            </a:r>
            <a:r>
              <a:rPr lang="pt-PT" sz="2400" dirty="0">
                <a:latin typeface="Arial Black" panose="020B0A04020102020204" pitchFamily="34" charset="0"/>
              </a:rPr>
              <a:t>duas </a:t>
            </a:r>
            <a:r>
              <a:rPr lang="pt-PT" sz="2400" dirty="0" smtClean="0">
                <a:latin typeface="Arial Black" panose="020B0A04020102020204" pitchFamily="34" charset="0"/>
              </a:rPr>
              <a:t/>
            </a:r>
            <a:br>
              <a:rPr lang="pt-PT" sz="2400" dirty="0" smtClean="0">
                <a:latin typeface="Arial Black" panose="020B0A04020102020204" pitchFamily="34" charset="0"/>
              </a:rPr>
            </a:br>
            <a:r>
              <a:rPr lang="pt-PT" sz="2400" dirty="0" smtClean="0">
                <a:latin typeface="Arial Black" panose="020B0A04020102020204" pitchFamily="34" charset="0"/>
              </a:rPr>
              <a:t>condições</a:t>
            </a:r>
            <a:r>
              <a:rPr lang="pt-PT" sz="2400" dirty="0">
                <a:latin typeface="Arial Black" panose="020B0A04020102020204" pitchFamily="34" charset="0"/>
              </a:rPr>
              <a:t>.</a:t>
            </a:r>
            <a:endParaRPr lang="pt-PT" sz="2400" dirty="0" smtClean="0">
              <a:latin typeface="Arial Black" panose="020B0A04020102020204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3059832" y="1003637"/>
            <a:ext cx="5328592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pt-PT" sz="2200" dirty="0" smtClean="0">
                <a:latin typeface="Arial Black" panose="020B0A04020102020204" pitchFamily="34" charset="0"/>
              </a:rPr>
              <a:t>1º </a:t>
            </a:r>
            <a:r>
              <a:rPr lang="pt-PT" sz="2200" dirty="0">
                <a:latin typeface="Arial Black" panose="020B0A04020102020204" pitchFamily="34" charset="0"/>
              </a:rPr>
              <a:t>- É necessário ter a certeza da existência da morte do dador, </a:t>
            </a:r>
            <a:r>
              <a:rPr lang="pt-PT" sz="2200" dirty="0" smtClean="0">
                <a:latin typeface="Arial Black" panose="020B0A04020102020204" pitchFamily="34" charset="0"/>
              </a:rPr>
              <a:t/>
            </a:r>
            <a:br>
              <a:rPr lang="pt-PT" sz="2200" dirty="0" smtClean="0">
                <a:latin typeface="Arial Black" panose="020B0A040201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seja,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indispensável o diagnóstico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morte, a cargo do médico.</a:t>
            </a:r>
          </a:p>
          <a:p>
            <a:pPr algn="ctr">
              <a:lnSpc>
                <a:spcPts val="2000"/>
              </a:lnSpc>
            </a:pP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 Necessário o disgnóstico de natureza técnica por parte do médico,  de uma morte por </a:t>
            </a:r>
            <a:r>
              <a:rPr lang="pt-PT" sz="2200" dirty="0" err="1">
                <a:latin typeface="Arial" panose="020B0604020202020204" pitchFamily="34" charset="0"/>
                <a:cs typeface="Arial" panose="020B0604020202020204" pitchFamily="34" charset="0"/>
              </a:rPr>
              <a:t>cardiorespiratória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 ou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morte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cerebral.</a:t>
            </a:r>
            <a:endParaRPr lang="pt-PT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2987824" y="1275606"/>
            <a:ext cx="5328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pt-PT" sz="2200" dirty="0">
                <a:latin typeface="Arial Black" panose="020B0A04020102020204" pitchFamily="34" charset="0"/>
              </a:rPr>
              <a:t>2º </a:t>
            </a:r>
            <a:r>
              <a:rPr lang="pt-PT" sz="2200" dirty="0" smtClean="0">
                <a:latin typeface="Arial Black" panose="020B0A04020102020204" pitchFamily="34" charset="0"/>
              </a:rPr>
              <a:t>- O </a:t>
            </a:r>
            <a:r>
              <a:rPr lang="pt-PT" sz="2200" dirty="0">
                <a:latin typeface="Arial Black" panose="020B0A04020102020204" pitchFamily="34" charset="0"/>
              </a:rPr>
              <a:t>dador </a:t>
            </a:r>
            <a:r>
              <a:rPr lang="pt-PT" sz="2200" dirty="0" smtClean="0">
                <a:latin typeface="Arial Black" panose="020B0A04020102020204" pitchFamily="34" charset="0"/>
              </a:rPr>
              <a:t>ter </a:t>
            </a:r>
            <a:r>
              <a:rPr lang="pt-PT" sz="2200" dirty="0">
                <a:latin typeface="Arial Black" panose="020B0A04020102020204" pitchFamily="34" charset="0"/>
              </a:rPr>
              <a:t>dado </a:t>
            </a:r>
            <a:r>
              <a:rPr lang="pt-PT" sz="2200" dirty="0" smtClean="0">
                <a:latin typeface="Arial Black" panose="020B0A04020102020204" pitchFamily="34" charset="0"/>
              </a:rPr>
              <a:t/>
            </a:r>
            <a:br>
              <a:rPr lang="pt-PT" sz="2200" dirty="0" smtClean="0">
                <a:latin typeface="Arial Black" panose="020B0A04020102020204" pitchFamily="34" charset="0"/>
              </a:rPr>
            </a:br>
            <a:r>
              <a:rPr lang="pt-PT" sz="2200" dirty="0" smtClean="0">
                <a:latin typeface="Arial Black" panose="020B0A04020102020204" pitchFamily="34" charset="0"/>
              </a:rPr>
              <a:t>autorização</a:t>
            </a:r>
            <a:r>
              <a:rPr lang="pt-PT" sz="2200" dirty="0">
                <a:latin typeface="Arial Black" panose="020B0A04020102020204" pitchFamily="34" charset="0"/>
              </a:rPr>
              <a:t>, enquanto vivo, </a:t>
            </a:r>
            <a:r>
              <a:rPr lang="pt-PT" sz="2200" dirty="0" smtClean="0">
                <a:latin typeface="Arial Black" panose="020B0A04020102020204" pitchFamily="34" charset="0"/>
              </a:rPr>
              <a:t/>
            </a:r>
            <a:br>
              <a:rPr lang="pt-PT" sz="2200" dirty="0" smtClean="0">
                <a:latin typeface="Arial Black" panose="020B0A04020102020204" pitchFamily="34" charset="0"/>
              </a:rPr>
            </a:br>
            <a:r>
              <a:rPr lang="pt-PT" sz="2200" dirty="0" smtClean="0">
                <a:latin typeface="Arial Black" panose="020B0A04020102020204" pitchFamily="34" charset="0"/>
              </a:rPr>
              <a:t>para </a:t>
            </a:r>
            <a:r>
              <a:rPr lang="pt-PT" sz="2200" dirty="0">
                <a:latin typeface="Arial Black" panose="020B0A04020102020204" pitchFamily="34" charset="0"/>
              </a:rPr>
              <a:t>a doação </a:t>
            </a:r>
            <a:r>
              <a:rPr lang="pt-PT" sz="2200" dirty="0" err="1">
                <a:latin typeface="Arial Black" panose="020B0A04020102020204" pitchFamily="34" charset="0"/>
              </a:rPr>
              <a:t>post</a:t>
            </a:r>
            <a:r>
              <a:rPr lang="pt-PT" sz="2200" dirty="0">
                <a:latin typeface="Arial Black" panose="020B0A04020102020204" pitchFamily="34" charset="0"/>
              </a:rPr>
              <a:t> </a:t>
            </a:r>
            <a:r>
              <a:rPr lang="pt-PT" sz="2200" dirty="0" err="1">
                <a:latin typeface="Arial Black" panose="020B0A04020102020204" pitchFamily="34" charset="0"/>
              </a:rPr>
              <a:t>mortem</a:t>
            </a:r>
            <a:r>
              <a:rPr lang="pt-PT" sz="2200" dirty="0">
                <a:latin typeface="Arial Black" panose="020B0A04020102020204" pitchFamily="34" charset="0"/>
              </a:rPr>
              <a:t> </a:t>
            </a:r>
            <a:r>
              <a:rPr lang="pt-PT" sz="2200" dirty="0" smtClean="0">
                <a:latin typeface="Arial Black" panose="020B0A04020102020204" pitchFamily="34" charset="0"/>
              </a:rPr>
              <a:t/>
            </a:r>
            <a:br>
              <a:rPr lang="pt-PT" sz="2200" dirty="0" smtClean="0">
                <a:latin typeface="Arial Black" panose="020B0A040201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que se presuma que o faria, 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já </a:t>
            </a:r>
            <a:r>
              <a:rPr lang="pt-PT" sz="2200" dirty="0">
                <a:latin typeface="Arial" panose="020B0604020202020204" pitchFamily="34" charset="0"/>
                <a:cs typeface="Arial" panose="020B0604020202020204" pitchFamily="34" charset="0"/>
              </a:rPr>
              <a:t>que não se manifestou de forma expressa contra essa possibilidade</a:t>
            </a:r>
            <a:r>
              <a:rPr lang="pt-P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PT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70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21" grpId="0"/>
      <p:bldP spid="21" grpId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51520" y="267494"/>
            <a:ext cx="588767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195486"/>
            <a:ext cx="3024336" cy="516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79512" y="465998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F69483"/>
                </a:solidFill>
                <a:latin typeface="Melon Slices" pitchFamily="50" charset="0"/>
              </a:rPr>
              <a:t>2        Dignidade Humana e Direitos Humanos</a:t>
            </a:r>
            <a:endParaRPr lang="pt-PT" dirty="0">
              <a:solidFill>
                <a:srgbClr val="F69483"/>
              </a:solidFill>
              <a:latin typeface="Melon Slices" pitchFamily="50" charset="0"/>
            </a:endParaRPr>
          </a:p>
        </p:txBody>
      </p:sp>
      <p:pic>
        <p:nvPicPr>
          <p:cNvPr id="10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55" y="4756318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395536" y="810260"/>
            <a:ext cx="5112568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PT" sz="2800" dirty="0">
                <a:latin typeface="Arial Black" panose="020B0A04020102020204" pitchFamily="34" charset="0"/>
                <a:cs typeface="Arial" panose="020B0604020202020204" pitchFamily="34" charset="0"/>
              </a:rPr>
              <a:t>Em Portugal</a:t>
            </a:r>
            <a:endParaRPr lang="pt-PT" sz="2800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200"/>
              </a:lnSpc>
            </a:pP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Lei nº 12/93 </a:t>
            </a:r>
            <a: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estabelece </a:t>
            </a:r>
            <a:b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um regime </a:t>
            </a: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que permite ao </a:t>
            </a:r>
            <a: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cidadão </a:t>
            </a: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manifestar a sua indisponibilidade para vir a ser dador cadavérico de órgãos </a:t>
            </a:r>
            <a: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tecidos. Basta inscrever </a:t>
            </a:r>
            <a: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seu nome no registo </a:t>
            </a:r>
            <a: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nacional de </a:t>
            </a: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não dadores </a:t>
            </a:r>
            <a: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(RENNDA</a:t>
            </a:r>
            <a:r>
              <a:rPr lang="pt-PT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      </a:t>
            </a:r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Tráfico de Órgãos</a:t>
            </a:r>
          </a:p>
        </p:txBody>
      </p:sp>
      <p:pic>
        <p:nvPicPr>
          <p:cNvPr id="16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4906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22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trabalhos\convida\2-Dignidade Humana e Direitos Humanos\BARR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417"/>
            <a:ext cx="9141587" cy="141910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512" y="4587974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pt-PT" sz="1400" dirty="0" smtClean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pt-PT" sz="1400" dirty="0">
                <a:solidFill>
                  <a:srgbClr val="F694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Tráfico de Órgãos</a:t>
            </a:r>
          </a:p>
        </p:txBody>
      </p:sp>
      <p:pic>
        <p:nvPicPr>
          <p:cNvPr id="5" name="Picture 3" descr="C:\trabalhos\convida\2-Dignidade Humana e Direitos Humanos\estrela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4906"/>
            <a:ext cx="166164" cy="1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779281" y="2643758"/>
            <a:ext cx="35830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 smtClean="0">
                <a:latin typeface="Arial" panose="020B0604020202020204" pitchFamily="34" charset="0"/>
                <a:cs typeface="Arial" panose="020B0604020202020204" pitchFamily="34" charset="0"/>
              </a:rPr>
              <a:t>Data de criação: Janeiro de 2019</a:t>
            </a:r>
          </a:p>
          <a:p>
            <a:pPr algn="ctr"/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Personagens: Design </a:t>
            </a:r>
            <a:r>
              <a:rPr lang="pt-P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endParaRPr lang="pt-P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305926" y="699542"/>
            <a:ext cx="65527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500" dirty="0">
                <a:solidFill>
                  <a:srgbClr val="F69483"/>
                </a:solidFill>
                <a:latin typeface="Melon Slices" pitchFamily="50" charset="0"/>
              </a:rPr>
              <a:t>Tráfico de Órgãos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40" y="2067694"/>
            <a:ext cx="1048706" cy="3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5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1986</TotalTime>
  <Words>180</Words>
  <Application>Microsoft Office PowerPoint</Application>
  <PresentationFormat>Apresentação no Ecrã (16:9)</PresentationFormat>
  <Paragraphs>30</Paragraphs>
  <Slides>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Figueiredo</dc:creator>
  <cp:lastModifiedBy>Pedro Figueiredo</cp:lastModifiedBy>
  <cp:revision>129</cp:revision>
  <dcterms:created xsi:type="dcterms:W3CDTF">2020-02-03T14:01:53Z</dcterms:created>
  <dcterms:modified xsi:type="dcterms:W3CDTF">2020-02-27T00:37:21Z</dcterms:modified>
</cp:coreProperties>
</file>