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6" r:id="rId8"/>
    <p:sldId id="269" r:id="rId9"/>
    <p:sldId id="268" r:id="rId10"/>
    <p:sldId id="275" r:id="rId11"/>
    <p:sldId id="274" r:id="rId12"/>
    <p:sldId id="277" r:id="rId13"/>
    <p:sldId id="276" r:id="rId14"/>
  </p:sldIdLst>
  <p:sldSz cx="9144000" cy="5143500" type="screen16x9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94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11" autoAdjust="0"/>
  </p:normalViewPr>
  <p:slideViewPr>
    <p:cSldViewPr showGuides="1">
      <p:cViewPr varScale="1">
        <p:scale>
          <a:sx n="84" d="100"/>
          <a:sy n="84" d="100"/>
        </p:scale>
        <p:origin x="78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17/07/2020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780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17/07/2020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154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17/07/2020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457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17/07/2020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512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17/07/2020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796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17/07/2020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7851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17/07/2020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19692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17/07/2020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3058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17/07/2020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834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17/07/2020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545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17/07/2020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080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83D7C-06E5-428B-8898-5EFD75A3E731}" type="datetimeFigureOut">
              <a:rPr lang="pt-PT" smtClean="0"/>
              <a:t>17/07/2020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006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38" y="339502"/>
            <a:ext cx="3364730" cy="254731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937" y="3200844"/>
            <a:ext cx="1048706" cy="33900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295636" y="3885024"/>
            <a:ext cx="65527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500" dirty="0">
                <a:solidFill>
                  <a:srgbClr val="F69483"/>
                </a:solidFill>
                <a:latin typeface="Melon Slices" pitchFamily="50" charset="0"/>
              </a:rPr>
              <a:t>Doação de Órgãos</a:t>
            </a:r>
          </a:p>
        </p:txBody>
      </p:sp>
    </p:spTree>
    <p:extLst>
      <p:ext uri="{BB962C8B-B14F-4D97-AF65-F5344CB8AC3E}">
        <p14:creationId xmlns:p14="http://schemas.microsoft.com/office/powerpoint/2010/main" val="106971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1887">
            <a:off x="-29637" y="843169"/>
            <a:ext cx="3598116" cy="436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      Doação de Órgãos</a:t>
            </a:r>
          </a:p>
        </p:txBody>
      </p:sp>
      <p:pic>
        <p:nvPicPr>
          <p:cNvPr id="7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12" y="4654906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/>
          <p:cNvSpPr txBox="1"/>
          <p:nvPr/>
        </p:nvSpPr>
        <p:spPr>
          <a:xfrm>
            <a:off x="179512" y="173593"/>
            <a:ext cx="3312368" cy="61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PT" sz="2400" dirty="0">
                <a:latin typeface="Arial Black" panose="020B0A04020102020204" pitchFamily="34" charset="0"/>
              </a:rPr>
              <a:t>Diferentes fases </a:t>
            </a:r>
            <a:br>
              <a:rPr lang="pt-PT" sz="2400" dirty="0">
                <a:latin typeface="Arial Black" panose="020B0A04020102020204" pitchFamily="34" charset="0"/>
              </a:rPr>
            </a:br>
            <a:r>
              <a:rPr lang="pt-PT" sz="2400" dirty="0">
                <a:latin typeface="Arial Black" panose="020B0A04020102020204" pitchFamily="34" charset="0"/>
              </a:rPr>
              <a:t>do Transplante.</a:t>
            </a:r>
            <a:endParaRPr lang="pt-P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65314"/>
            <a:ext cx="1257632" cy="828197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69" y="483518"/>
            <a:ext cx="1267857" cy="909994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03658"/>
            <a:ext cx="1904341" cy="789854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83" y="1493087"/>
            <a:ext cx="1329204" cy="745121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69" y="1603995"/>
            <a:ext cx="1188616" cy="832031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572241"/>
            <a:ext cx="1524752" cy="1025022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83" y="2859782"/>
            <a:ext cx="1284471" cy="784742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2754278"/>
            <a:ext cx="1357323" cy="1257632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54278"/>
            <a:ext cx="2138231" cy="90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8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32544" y="187027"/>
            <a:ext cx="7696934" cy="37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75961">
            <a:off x="6456193" y="1334395"/>
            <a:ext cx="3233922" cy="313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       Doação de Órgãos</a:t>
            </a:r>
          </a:p>
        </p:txBody>
      </p:sp>
      <p:pic>
        <p:nvPicPr>
          <p:cNvPr id="7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12" y="4654906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386214" y="594236"/>
            <a:ext cx="4922090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Duas meninas de 3 anos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são gémeas. Uma delas tem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uma doença renal grave.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Dada a urgência da situação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e a indisponibilidade de um rim proveniente de uma pessoa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falecida, os pais querem que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o transplante seja feito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removendo um rim da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sua irmã.</a:t>
            </a:r>
          </a:p>
        </p:txBody>
      </p:sp>
      <p:pic>
        <p:nvPicPr>
          <p:cNvPr id="12" name="Picture 6" descr="C:\trabalhos\convida\2-Dignidade Humana e Direitos Humanos\balão azu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3412">
            <a:off x="6607137" y="669109"/>
            <a:ext cx="799396" cy="236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9542"/>
            <a:ext cx="2386004" cy="288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6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1740" y="204954"/>
            <a:ext cx="6724826" cy="32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00750" y="970898"/>
            <a:ext cx="3707222" cy="359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      Doação de Órgãos</a:t>
            </a:r>
          </a:p>
        </p:txBody>
      </p:sp>
      <p:pic>
        <p:nvPicPr>
          <p:cNvPr id="7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12" y="4654906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915816" y="1067171"/>
            <a:ext cx="5697976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PT" sz="2200" dirty="0">
                <a:latin typeface="Arial Black" panose="020B0A04020102020204" pitchFamily="34" charset="0"/>
                <a:cs typeface="Arial" panose="020B0604020202020204" pitchFamily="34" charset="0"/>
              </a:rPr>
              <a:t>Na tua opinião </a:t>
            </a:r>
            <a:br>
              <a:rPr lang="pt-PT" sz="22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 Black" panose="020B0A04020102020204" pitchFamily="34" charset="0"/>
                <a:cs typeface="Arial" panose="020B0604020202020204" pitchFamily="34" charset="0"/>
              </a:rPr>
              <a:t>os pais das meninas </a:t>
            </a:r>
            <a:br>
              <a:rPr lang="pt-PT" sz="22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 Black" panose="020B0A04020102020204" pitchFamily="34" charset="0"/>
                <a:cs typeface="Arial" panose="020B0604020202020204" pitchFamily="34" charset="0"/>
              </a:rPr>
              <a:t>têm o direito </a:t>
            </a:r>
            <a:r>
              <a:rPr lang="pt-PT" sz="2200">
                <a:latin typeface="Arial Black" panose="020B0A04020102020204" pitchFamily="34" charset="0"/>
                <a:cs typeface="Arial" panose="020B0604020202020204" pitchFamily="34" charset="0"/>
              </a:rPr>
              <a:t>de decidir </a:t>
            </a:r>
            <a:br>
              <a:rPr lang="pt-PT" sz="220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pt-PT" sz="2200">
                <a:latin typeface="Arial Black" panose="020B0A04020102020204" pitchFamily="34" charset="0"/>
                <a:cs typeface="Arial" panose="020B0604020202020204" pitchFamily="34" charset="0"/>
              </a:rPr>
              <a:t>avançar com este </a:t>
            </a:r>
            <a:br>
              <a:rPr lang="pt-PT" sz="220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pt-PT" sz="2200">
                <a:latin typeface="Arial Black" panose="020B0A04020102020204" pitchFamily="34" charset="0"/>
                <a:cs typeface="Arial" panose="020B0604020202020204" pitchFamily="34" charset="0"/>
              </a:rPr>
              <a:t>transplante</a:t>
            </a:r>
            <a:r>
              <a:rPr lang="pt-PT" sz="2200" dirty="0"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lang="pt-P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9512" y="12347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latin typeface="Arial Black" panose="020B0A04020102020204" pitchFamily="34" charset="0"/>
                <a:cs typeface="Arial" panose="020B0604020202020204" pitchFamily="34" charset="0"/>
              </a:rPr>
              <a:t>Questões</a:t>
            </a:r>
          </a:p>
        </p:txBody>
      </p:sp>
    </p:spTree>
    <p:extLst>
      <p:ext uri="{BB962C8B-B14F-4D97-AF65-F5344CB8AC3E}">
        <p14:creationId xmlns:p14="http://schemas.microsoft.com/office/powerpoint/2010/main" val="30193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       Doação de Órgãos</a:t>
            </a:r>
          </a:p>
        </p:txBody>
      </p:sp>
      <p:pic>
        <p:nvPicPr>
          <p:cNvPr id="5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12" y="4654906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779281" y="2643758"/>
            <a:ext cx="35830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Data de criação: Janeiro de 2019</a:t>
            </a:r>
          </a:p>
          <a:p>
            <a:pPr algn="ctr"/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Personagens: Design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305926" y="699542"/>
            <a:ext cx="65527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500" dirty="0">
                <a:solidFill>
                  <a:srgbClr val="F69483"/>
                </a:solidFill>
                <a:latin typeface="Melon Slices" pitchFamily="50" charset="0"/>
              </a:rPr>
              <a:t>Doação de Órgãos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40" y="2067694"/>
            <a:ext cx="1048706" cy="33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5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trabalhos\convida\2-Dignidade Humana e Direitos Humanos\balão-texto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9503"/>
            <a:ext cx="5044324" cy="258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trabalhos\convida\2-Dignidade Humana e Direitos Humanos\boneco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30750"/>
            <a:ext cx="4120616" cy="400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    Doação de Órgãos</a:t>
            </a:r>
          </a:p>
        </p:txBody>
      </p:sp>
      <p:pic>
        <p:nvPicPr>
          <p:cNvPr id="1027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2" y="4653532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644008" y="632758"/>
            <a:ext cx="37444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000" dirty="0">
                <a:latin typeface="Arial" panose="020B0604020202020204" pitchFamily="34" charset="0"/>
                <a:cs typeface="Arial" panose="020B0604020202020204" pitchFamily="34" charset="0"/>
              </a:rPr>
              <a:t>Já ouviste falar em</a:t>
            </a:r>
          </a:p>
          <a:p>
            <a:pPr algn="ctr"/>
            <a:r>
              <a:rPr lang="pt-PT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PT" sz="3000" b="1" dirty="0">
                <a:latin typeface="Arial Black" panose="020B0A04020102020204" pitchFamily="34" charset="0"/>
                <a:cs typeface="Arial" panose="020B0604020202020204" pitchFamily="34" charset="0"/>
              </a:rPr>
              <a:t>doação </a:t>
            </a:r>
            <a:br>
              <a:rPr lang="pt-PT" sz="30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pt-PT" sz="3000" b="1" dirty="0">
                <a:latin typeface="Arial Black" panose="020B0A04020102020204" pitchFamily="34" charset="0"/>
                <a:cs typeface="Arial" panose="020B0604020202020204" pitchFamily="34" charset="0"/>
              </a:rPr>
              <a:t>de órgãos?</a:t>
            </a:r>
          </a:p>
        </p:txBody>
      </p:sp>
    </p:spTree>
    <p:extLst>
      <p:ext uri="{BB962C8B-B14F-4D97-AF65-F5344CB8AC3E}">
        <p14:creationId xmlns:p14="http://schemas.microsoft.com/office/powerpoint/2010/main" val="8835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 hora de lembrar - Doação de órgão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0" y="505313"/>
            <a:ext cx="5376598" cy="302433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945" y="51470"/>
            <a:ext cx="7411694" cy="451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      Doação de Órgãos</a:t>
            </a:r>
          </a:p>
        </p:txBody>
      </p:sp>
      <p:pic>
        <p:nvPicPr>
          <p:cNvPr id="9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2" y="4653532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03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1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trabalhos\convida\2-Dignidade Humana e Direitos Humanos\balão-texto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146" y="195486"/>
            <a:ext cx="5906328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trabalhos\convida\2-Dignidade Humana e Direitos Humanos\boneco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6" y="408528"/>
            <a:ext cx="3000052" cy="45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995936" y="843558"/>
            <a:ext cx="4464496" cy="1795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PT" sz="2400" dirty="0">
                <a:latin typeface="Arial Black" panose="020B0A04020102020204" pitchFamily="34" charset="0"/>
              </a:rPr>
              <a:t>Transplante é todo </a:t>
            </a:r>
            <a:br>
              <a:rPr lang="pt-PT" sz="2400" dirty="0">
                <a:latin typeface="Arial Black" panose="020B0A04020102020204" pitchFamily="34" charset="0"/>
              </a:rPr>
            </a:br>
            <a:r>
              <a:rPr lang="pt-PT" sz="2400" dirty="0">
                <a:latin typeface="Arial Black" panose="020B0A04020102020204" pitchFamily="34" charset="0"/>
              </a:rPr>
              <a:t>o procedimento  que envolve a remoção de </a:t>
            </a:r>
            <a:br>
              <a:rPr lang="pt-PT" sz="2400" dirty="0">
                <a:latin typeface="Arial Black" panose="020B0A04020102020204" pitchFamily="34" charset="0"/>
              </a:rPr>
            </a:br>
            <a:r>
              <a:rPr lang="pt-PT" sz="2400" dirty="0">
                <a:latin typeface="Arial Black" panose="020B0A04020102020204" pitchFamily="34" charset="0"/>
              </a:rPr>
              <a:t>um órgão ou tecidos em </a:t>
            </a:r>
            <a:br>
              <a:rPr lang="pt-PT" sz="2400" dirty="0">
                <a:latin typeface="Arial Black" panose="020B0A04020102020204" pitchFamily="34" charset="0"/>
              </a:rPr>
            </a:br>
            <a:r>
              <a:rPr lang="pt-PT" sz="2400" dirty="0">
                <a:latin typeface="Arial Black" panose="020B0A04020102020204" pitchFamily="34" charset="0"/>
              </a:rPr>
              <a:t>uma pessoa para </a:t>
            </a:r>
            <a:br>
              <a:rPr lang="pt-PT" sz="2400" dirty="0">
                <a:latin typeface="Arial Black" panose="020B0A04020102020204" pitchFamily="34" charset="0"/>
              </a:rPr>
            </a:br>
            <a:r>
              <a:rPr lang="pt-PT" sz="2400" dirty="0">
                <a:latin typeface="Arial Black" panose="020B0A04020102020204" pitchFamily="34" charset="0"/>
              </a:rPr>
              <a:t>outra pessoa.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995594" y="555526"/>
            <a:ext cx="4464496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O transplante de órgãos (transplante) é hoje em dia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muito usado quase sempre para compensar o mau funcionamento de certos órgãos.</a:t>
            </a:r>
          </a:p>
          <a:p>
            <a:pPr algn="ctr">
              <a:lnSpc>
                <a:spcPts val="2200"/>
              </a:lnSpc>
            </a:pP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Representa um dos principais avanços na medicina a partir da segunda metade do século XX.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      Doação de Órgãos</a:t>
            </a:r>
          </a:p>
        </p:txBody>
      </p:sp>
      <p:pic>
        <p:nvPicPr>
          <p:cNvPr id="11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2" y="4653532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04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C:\trabalhos\convida\2-Dignidade Humana e Direitos Humanos\balão-texto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183485"/>
            <a:ext cx="5906459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2" y="465998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69483"/>
                </a:solidFill>
                <a:latin typeface="Melon Slices" pitchFamily="50" charset="0"/>
              </a:rPr>
              <a:t>2        Dignidade Humana e Direitos Humanos</a:t>
            </a:r>
          </a:p>
        </p:txBody>
      </p:sp>
      <p:pic>
        <p:nvPicPr>
          <p:cNvPr id="4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55" y="4756318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1422" y="449466"/>
            <a:ext cx="3000052" cy="444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539552" y="699542"/>
            <a:ext cx="4896544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pt-PT" sz="4000" dirty="0">
                <a:latin typeface="Arial Black" panose="020B0A04020102020204" pitchFamily="34" charset="0"/>
              </a:rPr>
              <a:t>1906</a:t>
            </a:r>
          </a:p>
          <a:p>
            <a:pPr algn="ctr">
              <a:lnSpc>
                <a:spcPts val="2200"/>
              </a:lnSpc>
            </a:pPr>
            <a:r>
              <a:rPr lang="pt-PT" sz="2400" dirty="0">
                <a:latin typeface="Arial Black" panose="020B0A04020102020204" pitchFamily="34" charset="0"/>
              </a:rPr>
              <a:t>Transplante de um </a:t>
            </a:r>
            <a:br>
              <a:rPr lang="pt-PT" sz="2400" dirty="0">
                <a:latin typeface="Arial Black" panose="020B0A04020102020204" pitchFamily="34" charset="0"/>
              </a:rPr>
            </a:br>
            <a:r>
              <a:rPr lang="pt-PT" sz="2400" dirty="0">
                <a:latin typeface="Arial Black" panose="020B0A04020102020204" pitchFamily="34" charset="0"/>
              </a:rPr>
              <a:t>rim de porco </a:t>
            </a:r>
          </a:p>
          <a:p>
            <a:pPr algn="ctr">
              <a:lnSpc>
                <a:spcPts val="2200"/>
              </a:lnSpc>
            </a:pP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(França)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    Doação de Órgãos</a:t>
            </a:r>
          </a:p>
        </p:txBody>
      </p:sp>
      <p:pic>
        <p:nvPicPr>
          <p:cNvPr id="14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2" y="4653532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539552" y="699542"/>
            <a:ext cx="4896544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pt-PT" sz="4000" dirty="0">
                <a:latin typeface="Arial Black" panose="020B0A04020102020204" pitchFamily="34" charset="0"/>
              </a:rPr>
              <a:t>1933</a:t>
            </a:r>
          </a:p>
          <a:p>
            <a:pPr algn="ctr">
              <a:lnSpc>
                <a:spcPts val="2200"/>
              </a:lnSpc>
            </a:pPr>
            <a:r>
              <a:rPr lang="pt-PT" sz="2400" dirty="0">
                <a:latin typeface="Arial Black" panose="020B0A04020102020204" pitchFamily="34" charset="0"/>
              </a:rPr>
              <a:t>Transplante de um </a:t>
            </a:r>
            <a:br>
              <a:rPr lang="pt-PT" sz="2400" dirty="0">
                <a:latin typeface="Arial Black" panose="020B0A04020102020204" pitchFamily="34" charset="0"/>
              </a:rPr>
            </a:br>
            <a:r>
              <a:rPr lang="pt-PT" sz="2400" dirty="0">
                <a:latin typeface="Arial Black" panose="020B0A04020102020204" pitchFamily="34" charset="0"/>
              </a:rPr>
              <a:t>rim de Humano </a:t>
            </a:r>
          </a:p>
          <a:p>
            <a:pPr algn="ctr">
              <a:lnSpc>
                <a:spcPts val="2200"/>
              </a:lnSpc>
            </a:pP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(Ucrânia)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50275" y="711349"/>
            <a:ext cx="4896544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pt-PT" sz="4000" dirty="0">
                <a:latin typeface="Arial Black" panose="020B0A04020102020204" pitchFamily="34" charset="0"/>
              </a:rPr>
              <a:t>1950</a:t>
            </a:r>
          </a:p>
          <a:p>
            <a:pPr algn="ctr">
              <a:lnSpc>
                <a:spcPts val="2200"/>
              </a:lnSpc>
            </a:pPr>
            <a:r>
              <a:rPr lang="pt-PT" sz="2400" dirty="0">
                <a:latin typeface="Arial Black" panose="020B0A04020102020204" pitchFamily="34" charset="0"/>
              </a:rPr>
              <a:t>“Introdução do conceito </a:t>
            </a:r>
            <a:br>
              <a:rPr lang="pt-PT" sz="2400" dirty="0">
                <a:latin typeface="Arial Black" panose="020B0A04020102020204" pitchFamily="34" charset="0"/>
              </a:rPr>
            </a:br>
            <a:r>
              <a:rPr lang="pt-PT" sz="2400" dirty="0">
                <a:latin typeface="Arial Black" panose="020B0A04020102020204" pitchFamily="34" charset="0"/>
              </a:rPr>
              <a:t>de imunossupressão", </a:t>
            </a:r>
            <a:br>
              <a:rPr lang="pt-PT" sz="2400" dirty="0">
                <a:latin typeface="Arial Black" panose="020B0A04020102020204" pitchFamily="34" charset="0"/>
              </a:rPr>
            </a:br>
            <a:r>
              <a:rPr lang="pt-PT" sz="2400" dirty="0">
                <a:latin typeface="Arial Black" panose="020B0A04020102020204" pitchFamily="34" charset="0"/>
              </a:rPr>
              <a:t>para que os transplantes sejam melhores tolerado</a:t>
            </a:r>
          </a:p>
          <a:p>
            <a:pPr algn="ctr">
              <a:lnSpc>
                <a:spcPts val="2200"/>
              </a:lnSpc>
            </a:pPr>
            <a:r>
              <a:rPr lang="pt-PT" sz="2400" dirty="0">
                <a:latin typeface="Arial Black" panose="020B0A04020102020204" pitchFamily="34" charset="0"/>
              </a:rPr>
              <a:t> </a:t>
            </a: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(e evitar rejeições)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39552" y="699542"/>
            <a:ext cx="4896544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pt-PT" sz="4000" dirty="0">
                <a:latin typeface="Arial Black" panose="020B0A04020102020204" pitchFamily="34" charset="0"/>
              </a:rPr>
              <a:t>1954</a:t>
            </a:r>
          </a:p>
          <a:p>
            <a:pPr algn="ctr">
              <a:lnSpc>
                <a:spcPts val="2200"/>
              </a:lnSpc>
            </a:pPr>
            <a:r>
              <a:rPr lang="pt-PT" sz="2400" dirty="0">
                <a:latin typeface="Arial Black" panose="020B0A04020102020204" pitchFamily="34" charset="0"/>
              </a:rPr>
              <a:t>transplante de rim entre </a:t>
            </a:r>
            <a:r>
              <a:rPr lang="pt-PT" sz="2400" dirty="0" err="1">
                <a:latin typeface="Arial Black" panose="020B0A04020102020204" pitchFamily="34" charset="0"/>
              </a:rPr>
              <a:t>gêmeos</a:t>
            </a:r>
            <a:r>
              <a:rPr lang="pt-PT" sz="2400" dirty="0">
                <a:latin typeface="Arial Black" panose="020B0A04020102020204" pitchFamily="34" charset="0"/>
              </a:rPr>
              <a:t> idênticos</a:t>
            </a:r>
          </a:p>
          <a:p>
            <a:pPr algn="ctr">
              <a:lnSpc>
                <a:spcPts val="2200"/>
              </a:lnSpc>
            </a:pPr>
            <a:r>
              <a:rPr lang="pt-PT" sz="2400" dirty="0">
                <a:latin typeface="Arial Black" panose="020B0A04020102020204" pitchFamily="34" charset="0"/>
              </a:rPr>
              <a:t> </a:t>
            </a: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(Estados Unidos)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39552" y="699542"/>
            <a:ext cx="4896544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pt-PT" sz="4000" dirty="0">
                <a:latin typeface="Arial Black" panose="020B0A04020102020204" pitchFamily="34" charset="0"/>
              </a:rPr>
              <a:t>1954</a:t>
            </a:r>
          </a:p>
          <a:p>
            <a:pPr algn="ctr">
              <a:lnSpc>
                <a:spcPts val="2200"/>
              </a:lnSpc>
            </a:pPr>
            <a:r>
              <a:rPr lang="pt-PT" sz="2400" dirty="0">
                <a:latin typeface="Arial Black" panose="020B0A04020102020204" pitchFamily="34" charset="0"/>
              </a:rPr>
              <a:t>Primeiro transplante </a:t>
            </a:r>
            <a:br>
              <a:rPr lang="pt-PT" sz="2400" dirty="0">
                <a:latin typeface="Arial Black" panose="020B0A04020102020204" pitchFamily="34" charset="0"/>
              </a:rPr>
            </a:br>
            <a:r>
              <a:rPr lang="pt-PT" sz="2400" dirty="0">
                <a:latin typeface="Arial Black" panose="020B0A04020102020204" pitchFamily="34" charset="0"/>
              </a:rPr>
              <a:t>de coração</a:t>
            </a:r>
          </a:p>
          <a:p>
            <a:pPr algn="ctr">
              <a:lnSpc>
                <a:spcPts val="2200"/>
              </a:lnSpc>
            </a:pP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(África do Sul)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95536" y="627534"/>
            <a:ext cx="5184576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pt-PT" sz="4000" spc="-150" dirty="0">
                <a:latin typeface="Arial Black" panose="020B0A04020102020204" pitchFamily="34" charset="0"/>
              </a:rPr>
              <a:t>desde os anos 80</a:t>
            </a:r>
          </a:p>
          <a:p>
            <a:pPr algn="ctr">
              <a:lnSpc>
                <a:spcPts val="2600"/>
              </a:lnSpc>
            </a:pPr>
            <a:r>
              <a:rPr lang="pt-PT" sz="2400" dirty="0">
                <a:latin typeface="Arial Black" panose="020B0A04020102020204" pitchFamily="34" charset="0"/>
              </a:rPr>
              <a:t>um progresso técnico considerável levou a uma melhoria significativa resultados de transplante</a:t>
            </a:r>
            <a:endParaRPr lang="pt-P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418304" y="699542"/>
            <a:ext cx="5184576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pt-PT" sz="4000" dirty="0">
                <a:latin typeface="Arial Black" panose="020B0A04020102020204" pitchFamily="34" charset="0"/>
              </a:rPr>
              <a:t>1981</a:t>
            </a:r>
          </a:p>
          <a:p>
            <a:pPr algn="ctr">
              <a:lnSpc>
                <a:spcPts val="2600"/>
              </a:lnSpc>
            </a:pPr>
            <a:r>
              <a:rPr lang="pt-PT" sz="2400" dirty="0">
                <a:latin typeface="Arial Black" panose="020B0A04020102020204" pitchFamily="34" charset="0"/>
              </a:rPr>
              <a:t>Primeiro transplante </a:t>
            </a:r>
            <a:br>
              <a:rPr lang="pt-PT" sz="2400" dirty="0">
                <a:latin typeface="Arial Black" panose="020B0A04020102020204" pitchFamily="34" charset="0"/>
              </a:rPr>
            </a:br>
            <a:r>
              <a:rPr lang="pt-PT" sz="2400" dirty="0">
                <a:latin typeface="Arial Black" panose="020B0A04020102020204" pitchFamily="34" charset="0"/>
              </a:rPr>
              <a:t>de bloco cardiopulmonar</a:t>
            </a:r>
          </a:p>
          <a:p>
            <a:pPr algn="ctr">
              <a:lnSpc>
                <a:spcPts val="2600"/>
              </a:lnSpc>
            </a:pP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(Estados Unidos)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395536" y="694893"/>
            <a:ext cx="51845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pt-PT" sz="4000" dirty="0">
                <a:latin typeface="Arial Black" panose="020B0A04020102020204" pitchFamily="34" charset="0"/>
              </a:rPr>
              <a:t>1998</a:t>
            </a:r>
          </a:p>
          <a:p>
            <a:pPr algn="ctr">
              <a:lnSpc>
                <a:spcPts val="2600"/>
              </a:lnSpc>
            </a:pPr>
            <a:r>
              <a:rPr lang="pt-PT" sz="2400" dirty="0">
                <a:latin typeface="Arial Black" panose="020B0A04020102020204" pitchFamily="34" charset="0"/>
              </a:rPr>
              <a:t>transplante em primeira </a:t>
            </a:r>
          </a:p>
          <a:p>
            <a:pPr algn="ctr">
              <a:lnSpc>
                <a:spcPts val="2600"/>
              </a:lnSpc>
            </a:pPr>
            <a:r>
              <a:rPr lang="pt-PT" sz="2400" dirty="0">
                <a:latin typeface="Arial Black" panose="020B0A04020102020204" pitchFamily="34" charset="0"/>
              </a:rPr>
              <a:t>mão por uma equipe internacional de </a:t>
            </a:r>
          </a:p>
          <a:p>
            <a:pPr algn="ctr">
              <a:lnSpc>
                <a:spcPts val="2600"/>
              </a:lnSpc>
            </a:pPr>
            <a:r>
              <a:rPr lang="pt-PT" sz="2400" dirty="0">
                <a:latin typeface="Arial Black" panose="020B0A04020102020204" pitchFamily="34" charset="0"/>
              </a:rPr>
              <a:t>cirurgiões</a:t>
            </a:r>
          </a:p>
          <a:p>
            <a:pPr algn="ctr">
              <a:lnSpc>
                <a:spcPts val="2600"/>
              </a:lnSpc>
            </a:pP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(França)</a:t>
            </a:r>
          </a:p>
        </p:txBody>
      </p:sp>
    </p:spTree>
    <p:extLst>
      <p:ext uri="{BB962C8B-B14F-4D97-AF65-F5344CB8AC3E}">
        <p14:creationId xmlns:p14="http://schemas.microsoft.com/office/powerpoint/2010/main" val="343197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5" grpId="0"/>
      <p:bldP spid="15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trabalhos\convida\2-Dignidade Humana e Direitos Humanos\balão-texto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146" y="195486"/>
            <a:ext cx="5906328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95" y="51470"/>
            <a:ext cx="4027996" cy="59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779912" y="1190468"/>
            <a:ext cx="4896544" cy="949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PT" sz="2400" dirty="0">
                <a:latin typeface="Arial Black" panose="020B0A04020102020204" pitchFamily="34" charset="0"/>
              </a:rPr>
              <a:t>Quais os órgãos </a:t>
            </a:r>
            <a:br>
              <a:rPr lang="pt-PT" sz="2400" dirty="0">
                <a:latin typeface="Arial Black" panose="020B0A04020102020204" pitchFamily="34" charset="0"/>
              </a:rPr>
            </a:br>
            <a:r>
              <a:rPr lang="pt-PT" sz="2400" dirty="0">
                <a:latin typeface="Arial Black" panose="020B0A04020102020204" pitchFamily="34" charset="0"/>
              </a:rPr>
              <a:t>que podem ser transplantados?</a:t>
            </a:r>
          </a:p>
        </p:txBody>
      </p:sp>
      <p:pic>
        <p:nvPicPr>
          <p:cNvPr id="2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      Doação de Órgãos</a:t>
            </a:r>
          </a:p>
        </p:txBody>
      </p:sp>
      <p:pic>
        <p:nvPicPr>
          <p:cNvPr id="11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2" y="4653532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sultado de imagem para os orgÃ£os que podem ser doados em vida em portuga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2428" y="53058"/>
            <a:ext cx="3339901" cy="4174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91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0835" y="195486"/>
            <a:ext cx="6940639" cy="338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2536" y="427888"/>
            <a:ext cx="2776140" cy="473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2" y="465998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69483"/>
                </a:solidFill>
                <a:latin typeface="Melon Slices" pitchFamily="50" charset="0"/>
              </a:rPr>
              <a:t>2        Dignidade Humana e Direitos Humanos</a:t>
            </a:r>
          </a:p>
        </p:txBody>
      </p:sp>
      <p:pic>
        <p:nvPicPr>
          <p:cNvPr id="4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55" y="4756318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3347864" y="460953"/>
            <a:ext cx="4896544" cy="382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PT" sz="2400" dirty="0">
                <a:latin typeface="Arial Black" panose="020B0A04020102020204" pitchFamily="34" charset="0"/>
                <a:cs typeface="Arial" panose="020B0604020202020204" pitchFamily="34" charset="0"/>
              </a:rPr>
              <a:t>Quanto tempo???!!!</a:t>
            </a:r>
            <a:endParaRPr lang="pt-P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     Doação de Órgãos</a:t>
            </a:r>
          </a:p>
        </p:txBody>
      </p:sp>
      <p:pic>
        <p:nvPicPr>
          <p:cNvPr id="16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4906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800551"/>
            <a:ext cx="5256584" cy="249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1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trabalhos\convida\2-Dignidade Humana e Direitos Humanos\balão-texto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71550"/>
            <a:ext cx="5976664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1887">
            <a:off x="-758659" y="783453"/>
            <a:ext cx="4565185" cy="559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79512" y="465998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69483"/>
                </a:solidFill>
                <a:latin typeface="Melon Slices" pitchFamily="50" charset="0"/>
              </a:rPr>
              <a:t>2        Dignidade Humana e Direitos Humanos</a:t>
            </a:r>
          </a:p>
        </p:txBody>
      </p:sp>
      <p:pic>
        <p:nvPicPr>
          <p:cNvPr id="10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55" y="4756318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3707904" y="1169275"/>
            <a:ext cx="4771919" cy="2221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pt-PT" sz="2400" dirty="0">
                <a:latin typeface="Arial Black" panose="020B0A04020102020204" pitchFamily="34" charset="0"/>
              </a:rPr>
              <a:t>Consentimento</a:t>
            </a:r>
          </a:p>
          <a:p>
            <a:pPr algn="ctr">
              <a:lnSpc>
                <a:spcPts val="2000"/>
              </a:lnSpc>
            </a:pP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A remoção de um órgão é feita principalmente em pessoas falecidas. Para os órgãos que são considerados não vitais e para tecidos como a pele, pode ser considerado uma amostra de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uma pessoa viva.</a:t>
            </a:r>
            <a:endParaRPr lang="pt-PT" sz="2400" dirty="0">
              <a:latin typeface="Arial Black" panose="020B0A040201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     Doação de Órgãos</a:t>
            </a:r>
          </a:p>
        </p:txBody>
      </p:sp>
      <p:pic>
        <p:nvPicPr>
          <p:cNvPr id="18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4906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3707904" y="1183174"/>
            <a:ext cx="4771919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pt-PT" sz="2400" dirty="0">
                <a:latin typeface="Arial Black" panose="020B0A04020102020204" pitchFamily="34" charset="0"/>
              </a:rPr>
              <a:t>Consentimento</a:t>
            </a:r>
          </a:p>
          <a:p>
            <a:pPr algn="ctr">
              <a:lnSpc>
                <a:spcPts val="2000"/>
              </a:lnSpc>
            </a:pP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Em qualquer caso,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uma intervenção de saúde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só pode ser realizada depois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da pessoa em causa dar o seu consentimento livre e esclarecido. 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(Artigo 5 da convenção de Oviedo)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688513" y="1183174"/>
            <a:ext cx="4771919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pt-PT" sz="2400" dirty="0">
                <a:latin typeface="Arial Black" panose="020B0A04020102020204" pitchFamily="34" charset="0"/>
              </a:rPr>
              <a:t>Consentimento</a:t>
            </a:r>
          </a:p>
          <a:p>
            <a:pPr algn="ctr">
              <a:lnSpc>
                <a:spcPts val="2000"/>
              </a:lnSpc>
            </a:pP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O potencial doador deve,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ser informado sobre a natureza da imposição, riscos e consequências da operação. Os riscos para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a saúde física e mental deve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ser avaliado e limitado.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707904" y="1203598"/>
            <a:ext cx="477191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pt-PT" sz="2400" dirty="0">
                <a:latin typeface="Arial Black" panose="020B0A04020102020204" pitchFamily="34" charset="0"/>
              </a:rPr>
              <a:t>Consentimento</a:t>
            </a:r>
          </a:p>
          <a:p>
            <a:pPr algn="ctr">
              <a:lnSpc>
                <a:spcPts val="2000"/>
              </a:lnSpc>
            </a:pP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É necessário ter o consentimento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do doador (se este se registou durante a sua vida numa lista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de registo de doadores) </a:t>
            </a:r>
            <a:b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ou contrato familiar.</a:t>
            </a:r>
          </a:p>
        </p:txBody>
      </p:sp>
    </p:spTree>
    <p:extLst>
      <p:ext uri="{BB962C8B-B14F-4D97-AF65-F5344CB8AC3E}">
        <p14:creationId xmlns:p14="http://schemas.microsoft.com/office/powerpoint/2010/main" val="281670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3" grpId="0"/>
      <p:bldP spid="13" grpId="1"/>
      <p:bldP spid="19" grpId="0"/>
      <p:bldP spid="19" grpId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51520" y="267494"/>
            <a:ext cx="588767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195486"/>
            <a:ext cx="3024336" cy="516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79512" y="465998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69483"/>
                </a:solidFill>
                <a:latin typeface="Melon Slices" pitchFamily="50" charset="0"/>
              </a:rPr>
              <a:t>2        Dignidade Humana e Direitos Humanos</a:t>
            </a:r>
          </a:p>
        </p:txBody>
      </p:sp>
      <p:pic>
        <p:nvPicPr>
          <p:cNvPr id="10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55" y="4756318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395536" y="1014477"/>
            <a:ext cx="5112568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PT" sz="2800" dirty="0">
                <a:latin typeface="Arial Black" panose="020B0A04020102020204" pitchFamily="34" charset="0"/>
                <a:cs typeface="Arial" panose="020B0604020202020204" pitchFamily="34" charset="0"/>
              </a:rPr>
              <a:t>Atenção</a:t>
            </a:r>
          </a:p>
          <a:p>
            <a:pPr algn="ctr">
              <a:lnSpc>
                <a:spcPts val="2200"/>
              </a:lnSpc>
            </a:pP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Nalguns países, o consentimento pode ser presumido, isto é, é considerado o consentimento </a:t>
            </a:r>
            <a:b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da pessoa, a menos que ela </a:t>
            </a:r>
            <a:b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tenha  se inscrito, no registo </a:t>
            </a:r>
            <a:b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de recusas durante </a:t>
            </a:r>
            <a:b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a sua vida.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    Doação de Órgãos</a:t>
            </a:r>
          </a:p>
        </p:txBody>
      </p:sp>
      <p:pic>
        <p:nvPicPr>
          <p:cNvPr id="16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4906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95536" y="1014477"/>
            <a:ext cx="511256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PT" sz="2800" dirty="0">
                <a:latin typeface="Arial Black" panose="020B0A04020102020204" pitchFamily="34" charset="0"/>
                <a:cs typeface="Arial" panose="020B0604020202020204" pitchFamily="34" charset="0"/>
              </a:rPr>
              <a:t>Atenção</a:t>
            </a:r>
          </a:p>
          <a:p>
            <a:pPr algn="ctr">
              <a:lnSpc>
                <a:spcPts val="2200"/>
              </a:lnSpc>
            </a:pP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São previstas disposições </a:t>
            </a:r>
            <a:b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especiais para as pessoas consideradas como não </a:t>
            </a:r>
            <a:b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tendo o direito da capacidade </a:t>
            </a:r>
            <a:b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de consentimento, como </a:t>
            </a:r>
            <a:b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é o caso de menores </a:t>
            </a:r>
            <a:b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e alguns deficientes mentais.</a:t>
            </a:r>
            <a:b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(Artigo 6 da Convenção de Oviedo)</a:t>
            </a:r>
            <a:endParaRPr lang="pt-P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22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2" grpId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8847</TotalTime>
  <Words>600</Words>
  <Application>Microsoft Office PowerPoint</Application>
  <PresentationFormat>Apresentação no Ecrã (16:9)</PresentationFormat>
  <Paragraphs>70</Paragraphs>
  <Slides>13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Melon Slices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Figueiredo</dc:creator>
  <cp:lastModifiedBy>Célia Fonseca</cp:lastModifiedBy>
  <cp:revision>134</cp:revision>
  <dcterms:created xsi:type="dcterms:W3CDTF">2020-02-03T14:01:53Z</dcterms:created>
  <dcterms:modified xsi:type="dcterms:W3CDTF">2020-07-17T15:22:14Z</dcterms:modified>
</cp:coreProperties>
</file>